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</p:sldIdLst>
  <p:sldSz cx="18288000" cy="10287000"/>
  <p:notesSz cx="6858000" cy="9144000"/>
  <p:embeddedFontLst>
    <p:embeddedFont>
      <p:font typeface="Glacial Indifference" charset="1" panose="00000000000000000000"/>
      <p:regular r:id="rId6"/>
      <p:bold r:id="rId7"/>
      <p:italic r:id="rId8"/>
    </p:embeddedFont>
    <p:embeddedFont>
      <p:font typeface="Trocchi" charset="1" panose="00000500000000000000"/>
      <p:regular r:id="rId9"/>
    </p:embeddedFont>
    <p:embeddedFont>
      <p:font typeface="VT323" charset="1" panose="00000509000000000000"/>
      <p:regular r:id="rId10"/>
    </p:embeddedFont>
    <p:embeddedFont>
      <p:font typeface="Arimo" charset="1" panose="020B0604020202020204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41" r="1182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4336" y="1101625"/>
            <a:ext cx="16059328" cy="8229600"/>
            <a:chOff x="0" y="0"/>
            <a:chExt cx="8485670" cy="4348480"/>
          </a:xfrm>
        </p:grpSpPr>
        <p:sp>
          <p:nvSpPr>
            <p:cNvPr name="Freeform 3" id="3"/>
            <p:cNvSpPr/>
            <p:nvPr/>
          </p:nvSpPr>
          <p:spPr>
            <a:xfrm>
              <a:off x="0" y="4043680"/>
              <a:ext cx="8485670" cy="304800"/>
            </a:xfrm>
            <a:custGeom>
              <a:avLst/>
              <a:gdLst/>
              <a:ahLst/>
              <a:cxnLst/>
              <a:rect r="r" b="b" t="t" l="l"/>
              <a:pathLst>
                <a:path h="304800" w="8485670">
                  <a:moveTo>
                    <a:pt x="8180870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8485670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8180870" y="1270"/>
              <a:ext cx="304800" cy="4347210"/>
            </a:xfrm>
            <a:custGeom>
              <a:avLst/>
              <a:gdLst/>
              <a:ahLst/>
              <a:cxnLst/>
              <a:rect r="r" b="b" t="t" l="l"/>
              <a:pathLst>
                <a:path h="4347210" w="304800">
                  <a:moveTo>
                    <a:pt x="304800" y="303530"/>
                  </a:moveTo>
                  <a:lnTo>
                    <a:pt x="0" y="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8180870" cy="4043680"/>
            </a:xfrm>
            <a:custGeom>
              <a:avLst/>
              <a:gdLst/>
              <a:ahLst/>
              <a:cxnLst/>
              <a:rect r="r" b="b" t="t" l="l"/>
              <a:pathLst>
                <a:path h="4043680" w="8180870">
                  <a:moveTo>
                    <a:pt x="304800" y="0"/>
                  </a:moveTo>
                  <a:lnTo>
                    <a:pt x="0" y="0"/>
                  </a:lnTo>
                  <a:lnTo>
                    <a:pt x="0" y="4043680"/>
                  </a:lnTo>
                  <a:lnTo>
                    <a:pt x="8180870" y="4043680"/>
                  </a:lnTo>
                  <a:lnTo>
                    <a:pt x="8180870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7473" y="2521907"/>
            <a:ext cx="9595335" cy="4779436"/>
            <a:chOff x="0" y="0"/>
            <a:chExt cx="12793781" cy="637258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11028664" cy="676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16"/>
                </a:lnSpc>
              </a:pPr>
              <a:r>
                <a:rPr lang="en-US" b="true" sz="3011" i="false" spc="210">
                  <a:solidFill>
                    <a:srgbClr val="F59899"/>
                  </a:solidFill>
                  <a:latin typeface="Glacial Indifference"/>
                </a:rPr>
                <a:t>CABOCO NO HERO GAMES PRESENTS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1334557"/>
              <a:ext cx="12793781" cy="3750385"/>
              <a:chOff x="0" y="0"/>
              <a:chExt cx="7412558" cy="2172926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7412558" cy="2172926"/>
              </a:xfrm>
              <a:custGeom>
                <a:avLst/>
                <a:gdLst/>
                <a:ahLst/>
                <a:cxnLst/>
                <a:rect r="r" b="b" t="t" l="l"/>
                <a:pathLst>
                  <a:path h="2172926" w="7412558">
                    <a:moveTo>
                      <a:pt x="0" y="0"/>
                    </a:moveTo>
                    <a:lnTo>
                      <a:pt x="0" y="2172926"/>
                    </a:lnTo>
                    <a:lnTo>
                      <a:pt x="7412558" y="2172926"/>
                    </a:lnTo>
                    <a:lnTo>
                      <a:pt x="7412558" y="0"/>
                    </a:lnTo>
                    <a:lnTo>
                      <a:pt x="0" y="0"/>
                    </a:lnTo>
                    <a:close/>
                    <a:moveTo>
                      <a:pt x="7351598" y="2111966"/>
                    </a:moveTo>
                    <a:lnTo>
                      <a:pt x="59690" y="2111966"/>
                    </a:lnTo>
                    <a:lnTo>
                      <a:pt x="59690" y="59690"/>
                    </a:lnTo>
                    <a:lnTo>
                      <a:pt x="7351598" y="59690"/>
                    </a:lnTo>
                    <a:lnTo>
                      <a:pt x="7351598" y="2111966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786672" y="2274357"/>
              <a:ext cx="11220436" cy="2375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660"/>
                </a:lnSpc>
              </a:pPr>
              <a:r>
                <a:rPr lang="en-US" b="false" sz="14220" i="false">
                  <a:solidFill>
                    <a:srgbClr val="1AAEA6"/>
                  </a:solidFill>
                  <a:latin typeface="VT323"/>
                </a:rPr>
                <a:t>BREAKOUT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779290"/>
              <a:ext cx="9555350" cy="59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b="false" sz="2676" i="false" spc="107">
                  <a:solidFill>
                    <a:srgbClr val="F59899"/>
                  </a:solidFill>
                  <a:latin typeface="Glacial Indifference"/>
                </a:rPr>
                <a:t>A New Gaming Experience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4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4980" y="1298575"/>
            <a:ext cx="1046432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b="true" sz="5500" i="false" spc="99">
                <a:solidFill>
                  <a:srgbClr val="1AAEA6"/>
                </a:solidFill>
                <a:latin typeface="Glacial Indifference"/>
              </a:rPr>
              <a:t>Sistema de vidas e pontuação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7667997" y="-666750"/>
            <a:ext cx="1210049" cy="11620500"/>
          </a:xfrm>
          <a:prstGeom prst="rect">
            <a:avLst/>
          </a:prstGeom>
          <a:solidFill>
            <a:srgbClr val="1AAEA6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4496" t="24909" r="39799" b="35674"/>
          <a:stretch>
            <a:fillRect/>
          </a:stretch>
        </p:blipFill>
        <p:spPr>
          <a:xfrm flipH="false" flipV="false" rot="0">
            <a:off x="1619250" y="3321319"/>
            <a:ext cx="9237437" cy="573352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27763" t="24866" r="14816" b="21309"/>
          <a:stretch>
            <a:fillRect/>
          </a:stretch>
        </p:blipFill>
        <p:spPr>
          <a:xfrm flipH="false" flipV="false" rot="0">
            <a:off x="1028700" y="2682219"/>
            <a:ext cx="12154669" cy="64057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4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4980" y="1298575"/>
            <a:ext cx="1046432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b="true" sz="5500" i="false" spc="99">
                <a:solidFill>
                  <a:srgbClr val="1AAEA6"/>
                </a:solidFill>
                <a:latin typeface="Glacial Indifference"/>
              </a:rPr>
              <a:t>Sistema de vidas e pontuação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7667997" y="-666750"/>
            <a:ext cx="1210049" cy="11620500"/>
          </a:xfrm>
          <a:prstGeom prst="rect">
            <a:avLst/>
          </a:prstGeom>
          <a:solidFill>
            <a:srgbClr val="1AAEA6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8234" t="29530" r="6882" b="31642"/>
          <a:stretch>
            <a:fillRect/>
          </a:stretch>
        </p:blipFill>
        <p:spPr>
          <a:xfrm flipH="false" flipV="false" rot="0">
            <a:off x="1028700" y="3151925"/>
            <a:ext cx="16230600" cy="54606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AAE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97082" y="3670300"/>
            <a:ext cx="5293836" cy="279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rocchi"/>
              </a:rPr>
              <a:t>Obrigado.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rocchi"/>
              </a:rPr>
              <a:t>Plus Égua.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7667997" y="-666750"/>
            <a:ext cx="1210049" cy="11620500"/>
          </a:xfrm>
          <a:prstGeom prst="rect">
            <a:avLst/>
          </a:prstGeom>
          <a:solidFill>
            <a:srgbClr val="273948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AE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86" r="0" b="486"/>
          <a:stretch>
            <a:fillRect/>
          </a:stretch>
        </p:blipFill>
        <p:spPr>
          <a:xfrm flipH="false" flipV="false" rot="0">
            <a:off x="3293858" y="463043"/>
            <a:ext cx="11700285" cy="936091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7667997" y="-666750"/>
            <a:ext cx="1210049" cy="11620500"/>
          </a:xfrm>
          <a:prstGeom prst="rect">
            <a:avLst/>
          </a:prstGeom>
          <a:solidFill>
            <a:srgbClr val="273948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AE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49225"/>
            <a:ext cx="6128455" cy="1840809"/>
            <a:chOff x="0" y="0"/>
            <a:chExt cx="8171273" cy="245441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3350"/>
              <a:ext cx="8171273" cy="149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b="false" sz="8000" i="false" spc="80">
                  <a:solidFill>
                    <a:srgbClr val="273948"/>
                  </a:solidFill>
                  <a:latin typeface="VT323"/>
                </a:rPr>
                <a:t>CONHEÇA O TIME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25431"/>
              <a:ext cx="7739477" cy="728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31003" y="3007317"/>
            <a:ext cx="5036774" cy="5699973"/>
            <a:chOff x="0" y="0"/>
            <a:chExt cx="6715699" cy="759996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092455"/>
              <a:ext cx="6715699" cy="1640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90"/>
                </a:lnSpc>
                <a:buFont typeface="Arial"/>
                <a:buChar char="•"/>
              </a:pPr>
            </a:p>
            <a:p>
              <a:pPr algn="just">
                <a:lnSpc>
                  <a:spcPts val="3290"/>
                </a:lnSpc>
              </a:pPr>
              <a:r>
                <a:rPr lang="en-US" b="false" sz="2350" i="false" spc="235">
                  <a:solidFill>
                    <a:srgbClr val="273948"/>
                  </a:solidFill>
                  <a:latin typeface="Glacial Indifference"/>
                </a:rPr>
                <a:t>RAFAEL MAQUINÉ</a:t>
              </a:r>
            </a:p>
            <a:p>
              <a:pPr algn="just">
                <a:lnSpc>
                  <a:spcPts val="3290"/>
                </a:lnSpc>
              </a:pPr>
              <a:r>
                <a:rPr lang="en-US" b="false" sz="2350" i="false" spc="235">
                  <a:solidFill>
                    <a:srgbClr val="273948"/>
                  </a:solidFill>
                  <a:latin typeface="VT323"/>
                </a:rPr>
                <a:t>-DEV &amp; DESIGNER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127687"/>
              <a:ext cx="6715699" cy="147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48"/>
                </a:lnSpc>
              </a:pPr>
              <a:r>
                <a:rPr lang="en-US" b="false" sz="2350" i="false" spc="235">
                  <a:solidFill>
                    <a:srgbClr val="273948"/>
                  </a:solidFill>
                  <a:latin typeface="Glacial Indifference"/>
                </a:rPr>
                <a:t>GABRIEL TEIXEIRA</a:t>
              </a:r>
            </a:p>
            <a:p>
              <a:pPr algn="just">
                <a:lnSpc>
                  <a:spcPts val="4748"/>
                </a:lnSpc>
              </a:pPr>
              <a:r>
                <a:rPr lang="en-US" b="false" sz="2350" i="false" spc="235">
                  <a:solidFill>
                    <a:srgbClr val="273948"/>
                  </a:solidFill>
                  <a:latin typeface="VT323"/>
                </a:rPr>
                <a:t>-DEV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6715699" cy="1640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90"/>
                </a:lnSpc>
                <a:buFont typeface="Arial"/>
                <a:buChar char="•"/>
              </a:pPr>
            </a:p>
            <a:p>
              <a:pPr algn="just">
                <a:lnSpc>
                  <a:spcPts val="3290"/>
                </a:lnSpc>
              </a:pPr>
              <a:r>
                <a:rPr lang="en-US" b="false" sz="2350" i="false" spc="235">
                  <a:solidFill>
                    <a:srgbClr val="273948"/>
                  </a:solidFill>
                  <a:latin typeface="Glacial Indifference"/>
                </a:rPr>
                <a:t>YASMIN MUNIZ</a:t>
              </a:r>
            </a:p>
            <a:p>
              <a:pPr algn="just">
                <a:lnSpc>
                  <a:spcPts val="3290"/>
                </a:lnSpc>
              </a:pPr>
              <a:r>
                <a:rPr lang="en-US" b="false" sz="2350" i="false" spc="235">
                  <a:solidFill>
                    <a:srgbClr val="273948"/>
                  </a:solidFill>
                  <a:latin typeface="VT323"/>
                </a:rPr>
                <a:t>-LEAD DEV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35579" y="3412699"/>
            <a:ext cx="4974732" cy="5216831"/>
            <a:chOff x="0" y="0"/>
            <a:chExt cx="6632976" cy="695577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053777"/>
              <a:ext cx="6632976" cy="1070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50"/>
                </a:lnSpc>
              </a:pPr>
              <a:r>
                <a:rPr lang="en-US" b="false" sz="2321" i="false" spc="232">
                  <a:solidFill>
                    <a:srgbClr val="273948"/>
                  </a:solidFill>
                  <a:latin typeface="Glacial Indifference"/>
                </a:rPr>
                <a:t>ANDERSON DE PAULA </a:t>
              </a:r>
            </a:p>
            <a:p>
              <a:pPr algn="just">
                <a:lnSpc>
                  <a:spcPts val="3250"/>
                </a:lnSpc>
              </a:pPr>
              <a:r>
                <a:rPr lang="en-US" b="false" sz="2321" i="false" spc="232">
                  <a:solidFill>
                    <a:srgbClr val="273948"/>
                  </a:solidFill>
                  <a:latin typeface="VT323"/>
                </a:rPr>
                <a:t>-DEV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508810"/>
              <a:ext cx="6632976" cy="1446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89"/>
                </a:lnSpc>
              </a:pPr>
              <a:r>
                <a:rPr lang="en-US" b="false" sz="2321" i="false" spc="232">
                  <a:solidFill>
                    <a:srgbClr val="273948"/>
                  </a:solidFill>
                  <a:latin typeface="Glacial Indifference"/>
                </a:rPr>
                <a:t>ELIKSON BASTOS</a:t>
              </a:r>
            </a:p>
            <a:p>
              <a:pPr algn="just">
                <a:lnSpc>
                  <a:spcPts val="4689"/>
                </a:lnSpc>
              </a:pPr>
              <a:r>
                <a:rPr lang="en-US" b="false" sz="2321" i="false" spc="232">
                  <a:solidFill>
                    <a:srgbClr val="273948"/>
                  </a:solidFill>
                  <a:latin typeface="VT323"/>
                </a:rPr>
                <a:t>-DEV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6632976" cy="1620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50"/>
                </a:lnSpc>
              </a:pPr>
              <a:r>
                <a:rPr lang="en-US" b="false" sz="2321" i="false" spc="232">
                  <a:solidFill>
                    <a:srgbClr val="273948"/>
                  </a:solidFill>
                  <a:latin typeface="Glacial Indifference"/>
                </a:rPr>
                <a:t>DANIELY DANTAS</a:t>
              </a:r>
            </a:p>
            <a:p>
              <a:pPr algn="just">
                <a:lnSpc>
                  <a:spcPts val="3250"/>
                </a:lnSpc>
              </a:pPr>
              <a:r>
                <a:rPr lang="en-US" b="false" sz="2321" i="false" spc="232">
                  <a:solidFill>
                    <a:srgbClr val="273948"/>
                  </a:solidFill>
                  <a:latin typeface="VT323"/>
                </a:rPr>
                <a:t>-DEV &amp; DESIGNER</a:t>
              </a:r>
            </a:p>
            <a:p>
              <a:pPr algn="just">
                <a:lnSpc>
                  <a:spcPts val="325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2790034"/>
            <a:ext cx="2637644" cy="6667940"/>
            <a:chOff x="0" y="0"/>
            <a:chExt cx="3516859" cy="8890587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2"/>
            <a:srcRect l="0" t="4737" r="0" b="20626"/>
            <a:stretch>
              <a:fillRect/>
            </a:stretch>
          </p:blipFill>
          <p:spPr>
            <a:xfrm>
              <a:off x="0" y="0"/>
              <a:ext cx="3516859" cy="2624862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/>
            <a:srcRect l="0" t="29008" r="0" b="29008"/>
            <a:stretch>
              <a:fillRect/>
            </a:stretch>
          </p:blipFill>
          <p:spPr>
            <a:xfrm>
              <a:off x="0" y="3132862"/>
              <a:ext cx="3516859" cy="2624862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26316" r="0" b="31700"/>
            <a:stretch>
              <a:fillRect/>
            </a:stretch>
          </p:blipFill>
          <p:spPr>
            <a:xfrm>
              <a:off x="0" y="6265725"/>
              <a:ext cx="3516859" cy="2624862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8611372" y="2790034"/>
            <a:ext cx="2637644" cy="6667940"/>
            <a:chOff x="0" y="0"/>
            <a:chExt cx="3516859" cy="8890587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/>
            <a:srcRect l="0" t="13038" r="0" b="30983"/>
            <a:stretch>
              <a:fillRect/>
            </a:stretch>
          </p:blipFill>
          <p:spPr>
            <a:xfrm>
              <a:off x="0" y="0"/>
              <a:ext cx="3516859" cy="2624862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6"/>
            <a:srcRect l="0" t="12681" r="0" b="12681"/>
            <a:stretch>
              <a:fillRect/>
            </a:stretch>
          </p:blipFill>
          <p:spPr>
            <a:xfrm>
              <a:off x="0" y="3132862"/>
              <a:ext cx="3516859" cy="2624862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7"/>
            <a:srcRect l="0" t="1196" r="0" b="24167"/>
            <a:stretch>
              <a:fillRect/>
            </a:stretch>
          </p:blipFill>
          <p:spPr>
            <a:xfrm>
              <a:off x="0" y="6265725"/>
              <a:ext cx="3516859" cy="2624862"/>
            </a:xfrm>
            <a:prstGeom prst="rect">
              <a:avLst/>
            </a:prstGeom>
          </p:spPr>
        </p:pic>
      </p:grpSp>
      <p:sp>
        <p:nvSpPr>
          <p:cNvPr name="AutoShape 21" id="21"/>
          <p:cNvSpPr/>
          <p:nvPr/>
        </p:nvSpPr>
        <p:spPr>
          <a:xfrm rot="0">
            <a:off x="17667997" y="-666750"/>
            <a:ext cx="1210049" cy="11620500"/>
          </a:xfrm>
          <a:prstGeom prst="rect">
            <a:avLst/>
          </a:prstGeom>
          <a:solidFill>
            <a:srgbClr val="273948"/>
          </a:solidFill>
        </p:spPr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804150" y="92669"/>
            <a:ext cx="3455150" cy="27900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AAE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5864" y="1962150"/>
            <a:ext cx="16233436" cy="8944104"/>
            <a:chOff x="0" y="0"/>
            <a:chExt cx="3005415" cy="16558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05415" cy="1655887"/>
            </a:xfrm>
            <a:custGeom>
              <a:avLst/>
              <a:gdLst/>
              <a:ahLst/>
              <a:cxnLst/>
              <a:rect r="r" b="b" t="t" l="l"/>
              <a:pathLst>
                <a:path h="1655887" w="3005415">
                  <a:moveTo>
                    <a:pt x="0" y="0"/>
                  </a:moveTo>
                  <a:lnTo>
                    <a:pt x="0" y="1655887"/>
                  </a:lnTo>
                  <a:lnTo>
                    <a:pt x="3005415" y="1655887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594927"/>
                  </a:moveTo>
                  <a:lnTo>
                    <a:pt x="59690" y="1594927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594927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990083" y="4528488"/>
            <a:ext cx="10307833" cy="3811428"/>
            <a:chOff x="0" y="0"/>
            <a:chExt cx="13743778" cy="50819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33350"/>
              <a:ext cx="13743778" cy="149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b="false" sz="8000" i="false" spc="80">
                  <a:solidFill>
                    <a:srgbClr val="273948"/>
                  </a:solidFill>
                  <a:latin typeface="VT323"/>
                </a:rPr>
                <a:t>O CÓDIGO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41406" y="1865207"/>
              <a:ext cx="12260966" cy="728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b="true" sz="3400" i="false" spc="204">
                  <a:solidFill>
                    <a:srgbClr val="273948"/>
                  </a:solidFill>
                  <a:latin typeface="Glacial Indifference"/>
                </a:rPr>
                <a:t>VISÃO GERAL DA APRESENTAÇÃO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602195" y="3004819"/>
              <a:ext cx="8539388" cy="2077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false" sz="2800" i="false" spc="84">
                  <a:solidFill>
                    <a:srgbClr val="273948"/>
                  </a:solidFill>
                  <a:latin typeface="Glacial Indifference"/>
                </a:rPr>
                <a:t>Sistema de aumento da velocidade</a:t>
              </a:r>
            </a:p>
            <a:p>
              <a:pPr algn="ctr">
                <a:lnSpc>
                  <a:spcPts val="4199"/>
                </a:lnSpc>
              </a:pPr>
              <a:r>
                <a:rPr lang="en-US" b="false" sz="2800" i="false" spc="84">
                  <a:solidFill>
                    <a:srgbClr val="273948"/>
                  </a:solidFill>
                  <a:latin typeface="Glacial Indifference"/>
                </a:rPr>
                <a:t>S</a:t>
              </a:r>
              <a:r>
                <a:rPr lang="en-US" b="false" sz="2799" i="false" spc="83">
                  <a:solidFill>
                    <a:srgbClr val="273948"/>
                  </a:solidFill>
                  <a:latin typeface="Glacial Indifference"/>
                </a:rPr>
                <a:t>istema de angulação da bola</a:t>
              </a:r>
            </a:p>
            <a:p>
              <a:pPr algn="ctr">
                <a:lnSpc>
                  <a:spcPts val="4200"/>
                </a:lnSpc>
              </a:pPr>
              <a:r>
                <a:rPr lang="en-US" b="false" sz="2799" i="false" spc="83">
                  <a:solidFill>
                    <a:srgbClr val="273948"/>
                  </a:solidFill>
                  <a:latin typeface="Glacial Indifference"/>
                </a:rPr>
                <a:t>Sitema de vidas e pontuação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17682975" y="-714246"/>
            <a:ext cx="1210049" cy="11620500"/>
          </a:xfrm>
          <a:prstGeom prst="rect">
            <a:avLst/>
          </a:prstGeom>
          <a:solidFill>
            <a:srgbClr val="273948"/>
          </a:solid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AE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38200" y="2524125"/>
            <a:ext cx="14420850" cy="550545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18004" y="2804379"/>
            <a:ext cx="13550169" cy="4747892"/>
            <a:chOff x="0" y="0"/>
            <a:chExt cx="18066892" cy="63305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18066892" cy="149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b="false" sz="8000" i="false" spc="80">
                  <a:solidFill>
                    <a:srgbClr val="1AAEA6"/>
                  </a:solidFill>
                  <a:latin typeface="VT323"/>
                </a:rPr>
                <a:t>BREAKOUT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57698"/>
              <a:ext cx="17724820" cy="728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b="true" sz="3400" i="false" spc="204">
                  <a:solidFill>
                    <a:srgbClr val="F59899"/>
                  </a:solidFill>
                  <a:latin typeface="Glacial Indifference"/>
                </a:rPr>
                <a:t>COMO FUNCIONA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709118"/>
              <a:ext cx="18018031" cy="3621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i="false" spc="72">
                  <a:solidFill>
                    <a:srgbClr val="1AAEA6"/>
                  </a:solidFill>
                  <a:latin typeface="Glacial Indifference"/>
                </a:rPr>
                <a:t>No jogo, uma camada de tijolos é alinhada no topo da tela. A bola passa </a:t>
              </a:r>
            </a:p>
            <a:p>
              <a:pPr>
                <a:lnSpc>
                  <a:spcPts val="3600"/>
                </a:lnSpc>
              </a:pPr>
              <a:r>
                <a:rPr lang="en-US" sz="2400" i="false" spc="72">
                  <a:solidFill>
                    <a:srgbClr val="1AAEA6"/>
                  </a:solidFill>
                  <a:latin typeface="Glacial Indifference"/>
                </a:rPr>
                <a:t>pela tela, rebatendo nas paredes laterais e superiores da tela. Quando </a:t>
              </a:r>
            </a:p>
            <a:p>
              <a:pPr>
                <a:lnSpc>
                  <a:spcPts val="3600"/>
                </a:lnSpc>
              </a:pPr>
              <a:r>
                <a:rPr lang="en-US" sz="2400" i="false" spc="72">
                  <a:solidFill>
                    <a:srgbClr val="1AAEA6"/>
                  </a:solidFill>
                  <a:latin typeface="Glacial Indifference"/>
                </a:rPr>
                <a:t>um tijolo é atingido, a bola rebate de volta e o tijolo é destruído. O </a:t>
              </a:r>
            </a:p>
            <a:p>
              <a:pPr>
                <a:lnSpc>
                  <a:spcPts val="3600"/>
                </a:lnSpc>
              </a:pPr>
              <a:r>
                <a:rPr lang="en-US" sz="2400" i="false" spc="72">
                  <a:solidFill>
                    <a:srgbClr val="1AAEA6"/>
                  </a:solidFill>
                  <a:latin typeface="Glacial Indifference"/>
                </a:rPr>
                <a:t>jogador perde uma vida quando a bola toca a parte inferior da tela. Para</a:t>
              </a:r>
            </a:p>
            <a:p>
              <a:pPr>
                <a:lnSpc>
                  <a:spcPts val="3600"/>
                </a:lnSpc>
              </a:pPr>
              <a:r>
                <a:rPr lang="en-US" sz="2400" i="false" spc="72">
                  <a:solidFill>
                    <a:srgbClr val="1AAEA6"/>
                  </a:solidFill>
                  <a:latin typeface="Glacial Indifference"/>
                </a:rPr>
                <a:t> prevenir que isso aconteça, o jogador move uma palheta para rebater a </a:t>
              </a:r>
            </a:p>
            <a:p>
              <a:pPr>
                <a:lnSpc>
                  <a:spcPts val="3600"/>
                </a:lnSpc>
              </a:pPr>
              <a:r>
                <a:rPr lang="en-US" sz="2400" i="false" spc="72">
                  <a:solidFill>
                    <a:srgbClr val="1AAEA6"/>
                  </a:solidFill>
                  <a:latin typeface="Glacial Indifference"/>
                </a:rPr>
                <a:t>bola para cima, mantendo-a no jogo.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7667997" y="-662567"/>
            <a:ext cx="1210049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143223" y="1063525"/>
            <a:ext cx="8261873" cy="8229600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5271" r="-35174" t="1917" b="183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4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4980" y="844550"/>
            <a:ext cx="10464320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b="true" sz="5500" i="false" spc="99">
                <a:solidFill>
                  <a:srgbClr val="1AAEA6"/>
                </a:solidFill>
                <a:latin typeface="Glacial Indifference"/>
              </a:rPr>
              <a:t>Sistema de aumento da velocidade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7667997" y="-666750"/>
            <a:ext cx="1210049" cy="11620500"/>
          </a:xfrm>
          <a:prstGeom prst="rect">
            <a:avLst/>
          </a:prstGeom>
          <a:solidFill>
            <a:srgbClr val="1AAEA6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3722" t="22719" r="26937" b="22101"/>
          <a:stretch>
            <a:fillRect/>
          </a:stretch>
        </p:blipFill>
        <p:spPr>
          <a:xfrm flipH="false" flipV="false" rot="0">
            <a:off x="1028700" y="2342947"/>
            <a:ext cx="10998440" cy="69153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4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4980" y="844550"/>
            <a:ext cx="10464320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b="true" sz="5500" i="false" spc="99">
                <a:solidFill>
                  <a:srgbClr val="1AAEA6"/>
                </a:solidFill>
                <a:latin typeface="Glacial Indifference"/>
              </a:rPr>
              <a:t>Sistema de aumento da velocidade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7667997" y="-666750"/>
            <a:ext cx="1210049" cy="11620500"/>
          </a:xfrm>
          <a:prstGeom prst="rect">
            <a:avLst/>
          </a:prstGeom>
          <a:solidFill>
            <a:srgbClr val="1AAEA6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4823" t="25352" r="39490" b="18375"/>
          <a:stretch>
            <a:fillRect/>
          </a:stretch>
        </p:blipFill>
        <p:spPr>
          <a:xfrm flipH="false" flipV="false" rot="0">
            <a:off x="1028700" y="2442308"/>
            <a:ext cx="11996892" cy="68159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AE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667997" y="-666750"/>
            <a:ext cx="1210049" cy="11620500"/>
          </a:xfrm>
          <a:prstGeom prst="rect">
            <a:avLst/>
          </a:prstGeom>
          <a:solidFill>
            <a:srgbClr val="273948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0550" y="3337977"/>
            <a:ext cx="6688967" cy="62388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32885" y="3337977"/>
            <a:ext cx="9526415" cy="623886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794980" y="844550"/>
            <a:ext cx="10464320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9"/>
              </a:lnSpc>
            </a:pPr>
            <a:r>
              <a:rPr lang="en-US" b="true" sz="5500" i="false" spc="99">
                <a:solidFill>
                  <a:srgbClr val="273948"/>
                </a:solidFill>
                <a:latin typeface="Glacial Indifference"/>
              </a:rPr>
              <a:t>Sistema de angulação</a:t>
            </a:r>
          </a:p>
          <a:p>
            <a:pPr algn="r">
              <a:lnSpc>
                <a:spcPts val="7150"/>
              </a:lnSpc>
            </a:pPr>
            <a:r>
              <a:rPr lang="en-US" b="true" sz="5500" i="false" spc="99">
                <a:solidFill>
                  <a:srgbClr val="273948"/>
                </a:solidFill>
                <a:latin typeface="Glacial Indifference"/>
              </a:rPr>
              <a:t>da bola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AE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4980" y="844550"/>
            <a:ext cx="10464320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9"/>
              </a:lnSpc>
            </a:pPr>
            <a:r>
              <a:rPr lang="en-US" b="true" sz="5500" i="false" spc="99">
                <a:solidFill>
                  <a:srgbClr val="273948"/>
                </a:solidFill>
                <a:latin typeface="Glacial Indifference"/>
              </a:rPr>
              <a:t>Sistema de angulação</a:t>
            </a:r>
          </a:p>
          <a:p>
            <a:pPr algn="r">
              <a:lnSpc>
                <a:spcPts val="7150"/>
              </a:lnSpc>
            </a:pPr>
            <a:r>
              <a:rPr lang="en-US" b="true" sz="5500" i="false" spc="99">
                <a:solidFill>
                  <a:srgbClr val="273948"/>
                </a:solidFill>
                <a:latin typeface="Glacial Indifference"/>
              </a:rPr>
              <a:t>da bola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7667997" y="-666750"/>
            <a:ext cx="1210049" cy="11620500"/>
          </a:xfrm>
          <a:prstGeom prst="rect">
            <a:avLst/>
          </a:prstGeom>
          <a:solidFill>
            <a:srgbClr val="273948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584325"/>
            <a:ext cx="6295037" cy="587750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188430" y="4634667"/>
            <a:ext cx="942975" cy="942975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104417" y="4636255"/>
            <a:ext cx="942975" cy="942975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017230" y="4634667"/>
            <a:ext cx="942975" cy="942975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579705" y="4634667"/>
            <a:ext cx="942975" cy="942975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750905" y="4634667"/>
            <a:ext cx="942975" cy="942975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836505" y="4634667"/>
            <a:ext cx="942975" cy="942975"/>
            <a:chOff x="0" y="0"/>
            <a:chExt cx="1913890" cy="191389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926867" y="4634667"/>
            <a:ext cx="942975" cy="942975"/>
            <a:chOff x="0" y="0"/>
            <a:chExt cx="1913890" cy="191389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665305" y="4634667"/>
            <a:ext cx="942975" cy="942975"/>
            <a:chOff x="0" y="0"/>
            <a:chExt cx="1913890" cy="191389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807430" y="3983679"/>
            <a:ext cx="8137125" cy="57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1"/>
              </a:lnSpc>
            </a:pPr>
            <a:r>
              <a:rPr lang="en-US" b="true" sz="3531" i="false" spc="211">
                <a:solidFill>
                  <a:srgbClr val="273948"/>
                </a:solidFill>
                <a:latin typeface="Glacial Indifference"/>
              </a:rPr>
              <a:t>X - LEN             X            X + LEN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15500" y="5688845"/>
            <a:ext cx="8137125" cy="57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b="true" sz="3531" i="false" spc="211">
                <a:solidFill>
                  <a:srgbClr val="273948"/>
                </a:solidFill>
                <a:latin typeface="Glacial Indifference"/>
              </a:rPr>
              <a:t>PADDLE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249966" y="7802562"/>
            <a:ext cx="12819901" cy="2042787"/>
            <a:chOff x="0" y="0"/>
            <a:chExt cx="2891376" cy="460726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2891376" cy="460726"/>
            </a:xfrm>
            <a:custGeom>
              <a:avLst/>
              <a:gdLst/>
              <a:ahLst/>
              <a:cxnLst/>
              <a:rect r="r" b="b" t="t" l="l"/>
              <a:pathLst>
                <a:path h="460726" w="2891376">
                  <a:moveTo>
                    <a:pt x="0" y="0"/>
                  </a:moveTo>
                  <a:lnTo>
                    <a:pt x="0" y="460726"/>
                  </a:lnTo>
                  <a:lnTo>
                    <a:pt x="2891376" y="460726"/>
                  </a:lnTo>
                  <a:lnTo>
                    <a:pt x="2891376" y="0"/>
                  </a:lnTo>
                  <a:lnTo>
                    <a:pt x="0" y="0"/>
                  </a:lnTo>
                  <a:close/>
                  <a:moveTo>
                    <a:pt x="2830416" y="399766"/>
                  </a:moveTo>
                  <a:lnTo>
                    <a:pt x="59690" y="399766"/>
                  </a:lnTo>
                  <a:lnTo>
                    <a:pt x="59690" y="59690"/>
                  </a:lnTo>
                  <a:lnTo>
                    <a:pt x="2830416" y="59690"/>
                  </a:lnTo>
                  <a:lnTo>
                    <a:pt x="2830416" y="399766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3375256" y="8278576"/>
            <a:ext cx="12390148" cy="99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3"/>
              </a:lnSpc>
            </a:pPr>
            <a:r>
              <a:rPr lang="en-US" b="true" sz="3056" i="false" spc="183">
                <a:solidFill>
                  <a:srgbClr val="273948"/>
                </a:solidFill>
                <a:latin typeface="Glacial Indifference"/>
              </a:rPr>
              <a:t>IF BALL.XCOR() &lt; PADDLE.XCOR() + TAM_ONE_SEG * -2 AND</a:t>
            </a:r>
          </a:p>
          <a:p>
            <a:pPr>
              <a:lnSpc>
                <a:spcPts val="3973"/>
              </a:lnSpc>
            </a:pPr>
            <a:r>
              <a:rPr lang="en-US" b="true" sz="3056" i="false" spc="183">
                <a:solidFill>
                  <a:srgbClr val="273948"/>
                </a:solidFill>
                <a:latin typeface="Glacial Indifference"/>
              </a:rPr>
              <a:t>BALL.XCOR() &gt;= PADDLE.XCOR() + TAM_ONE_SEG * -3: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DADmy2tOh78</dc:identifier>
  <dcterms:modified xsi:type="dcterms:W3CDTF">2011-08-01T06:04:30Z</dcterms:modified>
  <cp:revision>1</cp:revision>
  <dc:title>Caboco no Hero Games</dc:title>
</cp:coreProperties>
</file>